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80" r:id="rId3"/>
    <p:sldId id="354" r:id="rId4"/>
    <p:sldId id="361" r:id="rId5"/>
    <p:sldId id="366" r:id="rId6"/>
    <p:sldId id="368" r:id="rId7"/>
    <p:sldId id="369" r:id="rId8"/>
    <p:sldId id="364" r:id="rId9"/>
    <p:sldId id="365" r:id="rId10"/>
    <p:sldId id="363" r:id="rId11"/>
    <p:sldId id="367" r:id="rId12"/>
    <p:sldId id="360" r:id="rId13"/>
    <p:sldId id="281" r:id="rId14"/>
    <p:sldId id="357" r:id="rId15"/>
    <p:sldId id="353" r:id="rId16"/>
    <p:sldId id="355" r:id="rId17"/>
    <p:sldId id="305" r:id="rId18"/>
    <p:sldId id="306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EC1"/>
    <a:srgbClr val="23AA49"/>
    <a:srgbClr val="FDFAE2"/>
    <a:srgbClr val="773D22"/>
    <a:srgbClr val="F8974E"/>
    <a:srgbClr val="87818D"/>
    <a:srgbClr val="F7D097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3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100000">
              <a:srgbClr val="FFCC6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6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hu.bitbaro.bibolk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Hx7hqzKs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hu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ibliamindenkie.h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Isten által adott könyvtár!</a:t>
            </a: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626052" y="1651355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324299" y="1324655"/>
            <a:ext cx="3908628" cy="144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hittanóra témája:</a:t>
            </a:r>
          </a:p>
          <a:p>
            <a:pPr lvl="0" algn="ctr">
              <a:defRPr/>
            </a:pP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Biblia</a:t>
            </a:r>
            <a:endParaRPr lang="hu-HU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35" y="2396765"/>
            <a:ext cx="3340805" cy="25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847529" y="1916833"/>
            <a:ext cx="583019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„Lábam előtt mécses a Te igéd, ösvényem  világossága”</a:t>
            </a:r>
          </a:p>
          <a:p>
            <a:pPr algn="ctr">
              <a:spcBef>
                <a:spcPct val="0"/>
              </a:spcBef>
            </a:pPr>
            <a:r>
              <a:rPr lang="hu-H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(Zsoltárok 119,105)</a:t>
            </a:r>
          </a:p>
          <a:p>
            <a:pPr algn="ctr">
              <a:spcBef>
                <a:spcPct val="0"/>
              </a:spcBef>
            </a:pPr>
            <a:endParaRPr lang="hu-HU" sz="1600" dirty="0">
              <a:solidFill>
                <a:srgbClr val="FFC000"/>
              </a:solidFill>
              <a:latin typeface="Garamond"/>
            </a:endParaRPr>
          </a:p>
          <a:p>
            <a:pPr algn="ctr">
              <a:spcBef>
                <a:spcPct val="0"/>
              </a:spcBef>
            </a:pPr>
            <a:endParaRPr lang="hu-HU" sz="1600" dirty="0">
              <a:solidFill>
                <a:prstClr val="black"/>
              </a:solidFill>
              <a:latin typeface="Garamond"/>
            </a:endParaRPr>
          </a:p>
          <a:p>
            <a:pPr algn="ctr">
              <a:spcBef>
                <a:spcPct val="0"/>
              </a:spcBef>
            </a:pPr>
            <a:endParaRPr lang="hu-HU" sz="1600" dirty="0">
              <a:solidFill>
                <a:prstClr val="black"/>
              </a:solidFill>
              <a:latin typeface="Garamond"/>
            </a:endParaRPr>
          </a:p>
          <a:p>
            <a:pPr algn="ctr">
              <a:spcBef>
                <a:spcPct val="0"/>
              </a:spcBef>
            </a:pPr>
            <a:endParaRPr lang="hu-HU" sz="1600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88366" y="308701"/>
            <a:ext cx="830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Közösen értelmezzétek </a:t>
            </a:r>
            <a:r>
              <a:rPr lang="hu-HU" sz="3000" b="1" dirty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alábbi Igét!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374529" y="4509850"/>
            <a:ext cx="5042407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üzenetét a Bibliában olvashatod, amely mint egy mécses mutatja 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 az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 utat.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829" y="403549"/>
            <a:ext cx="1190358" cy="11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3597" y="258350"/>
            <a:ext cx="9671557" cy="12808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Ezekben a helyzetekben segít a Biblia üzenete!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154" y="258350"/>
            <a:ext cx="1749704" cy="1725318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3631282" y="3064580"/>
            <a:ext cx="4746811" cy="17046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Isten </a:t>
            </a:r>
            <a:r>
              <a:rPr lang="hu-H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Igéje világosság az életünkben.</a:t>
            </a:r>
            <a:endParaRPr lang="hu-HU" sz="3000" b="1" dirty="0">
              <a:solidFill>
                <a:srgbClr val="002060"/>
              </a:solidFill>
            </a:endParaRPr>
          </a:p>
        </p:txBody>
      </p:sp>
      <p:sp>
        <p:nvSpPr>
          <p:cNvPr id="7" name="Folyamatábra: Dokumentum 6"/>
          <p:cNvSpPr/>
          <p:nvPr/>
        </p:nvSpPr>
        <p:spPr>
          <a:xfrm>
            <a:off x="8565777" y="2313341"/>
            <a:ext cx="3342746" cy="1182893"/>
          </a:xfrm>
          <a:prstGeom prst="flowChartDocumen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Segít tájékozódni az emberi kapcsolatainkban!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lyamatábra: Dokumentum 7"/>
          <p:cNvSpPr/>
          <p:nvPr/>
        </p:nvSpPr>
        <p:spPr>
          <a:xfrm>
            <a:off x="9359154" y="4370294"/>
            <a:ext cx="2605703" cy="147917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Szeretetre és elfogadásra tanít minket!</a:t>
            </a:r>
            <a:endParaRPr lang="hu-HU" sz="2200" dirty="0"/>
          </a:p>
        </p:txBody>
      </p:sp>
      <p:sp>
        <p:nvSpPr>
          <p:cNvPr id="9" name="Folyamatábra: Dokumentum 8"/>
          <p:cNvSpPr/>
          <p:nvPr/>
        </p:nvSpPr>
        <p:spPr>
          <a:xfrm>
            <a:off x="322727" y="4908177"/>
            <a:ext cx="3536579" cy="941294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Tanácsot ad, hogy mit tegyünk!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lyamatábra: Dokumentum 9"/>
          <p:cNvSpPr/>
          <p:nvPr/>
        </p:nvSpPr>
        <p:spPr>
          <a:xfrm>
            <a:off x="543597" y="1952963"/>
            <a:ext cx="3657600" cy="1097277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Segít meglátni a jó utat egy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döntéshelyzetben!</a:t>
            </a:r>
            <a:endParaRPr lang="hu-HU" sz="2200" dirty="0"/>
          </a:p>
        </p:txBody>
      </p:sp>
      <p:sp>
        <p:nvSpPr>
          <p:cNvPr id="11" name="Folyamatábra: Dokumentum 10"/>
          <p:cNvSpPr/>
          <p:nvPr/>
        </p:nvSpPr>
        <p:spPr>
          <a:xfrm>
            <a:off x="4693025" y="5378824"/>
            <a:ext cx="4114799" cy="1304364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Segít felismerni: minek van helye az életünkben és minek nincs.</a:t>
            </a:r>
          </a:p>
        </p:txBody>
      </p:sp>
      <p:cxnSp>
        <p:nvCxnSpPr>
          <p:cNvPr id="13" name="Egyenes összekötő nyíllal 12"/>
          <p:cNvCxnSpPr>
            <a:stCxn id="6" idx="1"/>
          </p:cNvCxnSpPr>
          <p:nvPr/>
        </p:nvCxnSpPr>
        <p:spPr>
          <a:xfrm flipH="1" flipV="1">
            <a:off x="3351199" y="2995102"/>
            <a:ext cx="975237" cy="319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3004457" y="4370294"/>
            <a:ext cx="953589" cy="38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7981406" y="3064580"/>
            <a:ext cx="396687" cy="357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8242663" y="4370294"/>
            <a:ext cx="809897" cy="38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6322423" y="4908177"/>
            <a:ext cx="52251" cy="34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4638660" y="1510792"/>
            <a:ext cx="3954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Bibliából ismerhetjük meg 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és az Ő akaratát.</a:t>
            </a:r>
          </a:p>
        </p:txBody>
      </p:sp>
      <p:cxnSp>
        <p:nvCxnSpPr>
          <p:cNvPr id="12" name="Egyenes összekötő nyíllal 11"/>
          <p:cNvCxnSpPr>
            <a:stCxn id="6" idx="0"/>
          </p:cNvCxnSpPr>
          <p:nvPr/>
        </p:nvCxnSpPr>
        <p:spPr>
          <a:xfrm flipV="1">
            <a:off x="6004688" y="2341789"/>
            <a:ext cx="200169" cy="722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84810" y="298765"/>
            <a:ext cx="10254342" cy="116547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szeretsz online olvasni, nézz utána ennek a Bibliai alkalmazásnak a </a:t>
            </a:r>
            <a:r>
              <a:rPr lang="hu-HU" sz="3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mobilodon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095" y="1126980"/>
            <a:ext cx="1525057" cy="150933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79986" y="2220814"/>
            <a:ext cx="93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 Bibliaolvasó kalauz letöltéséhez!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284" y="2898750"/>
            <a:ext cx="2179910" cy="21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096000" y="976304"/>
            <a:ext cx="6096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  <a:p>
            <a:endParaRPr lang="hu-HU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magáról a Bibliában szól. </a:t>
            </a:r>
          </a:p>
          <a:p>
            <a:r>
              <a:rPr lang="hu-H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Kálvin tanítása szerint Isten </a:t>
            </a:r>
            <a:r>
              <a:rPr lang="hu-HU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alkalmazkodik </a:t>
            </a:r>
            <a:r>
              <a:rPr lang="hu-H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emberhez.</a:t>
            </a:r>
          </a:p>
          <a:p>
            <a:endParaRPr lang="hu-HU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nemcsak a bibliai személyekhez, a református hithősökhöz vagy a hitben élő elődökhöz szólt. </a:t>
            </a:r>
          </a:p>
          <a:p>
            <a:r>
              <a:rPr lang="hu-H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mai is, bennünket is megszólít; hív az Ő közelébe és formálni szeretne!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89" y="186798"/>
            <a:ext cx="1223853" cy="12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miért fontos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rendszeresen Bibliát olvasni? </a:t>
            </a:r>
          </a:p>
          <a:p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Tervezd meg egy napodat úgy, hogy a Bibliaolvasásra is szánj időt!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Építsd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be a napirendedbe!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gondolataidat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0"/>
            <a:ext cx="10273170" cy="142528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 dalt!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Óh, Uram, a Te Igéd lámpás, utamon a fényforrás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83" y="430192"/>
            <a:ext cx="1790284" cy="1795342"/>
          </a:xfrm>
          <a:prstGeom prst="rect">
            <a:avLst/>
          </a:prstGeom>
        </p:spPr>
      </p:pic>
      <p:sp>
        <p:nvSpPr>
          <p:cNvPr id="7" name="Szabályos ötszög 6"/>
          <p:cNvSpPr/>
          <p:nvPr/>
        </p:nvSpPr>
        <p:spPr>
          <a:xfrm>
            <a:off x="6913772" y="1777655"/>
            <a:ext cx="3432011" cy="1654299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kattints az ének elindításához!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509" y="3576752"/>
            <a:ext cx="2366561" cy="315699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618309" y="1295852"/>
            <a:ext cx="6295463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hu-HU" sz="30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Uram, a te igéd lámpás, utamon a fényforrás! </a:t>
            </a:r>
            <a:r>
              <a:rPr lang="hu-HU" sz="30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</a:p>
          <a:p>
            <a:r>
              <a:rPr lang="hu-HU" sz="30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Amikor kísért szorongás, csüggedés, ott vagy, így nem félek,</a:t>
            </a:r>
            <a:b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erőt veszek, veled tovább megyek, míg az út véget ér.</a:t>
            </a:r>
          </a:p>
          <a:p>
            <a:r>
              <a:rPr lang="hu-HU" sz="30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Nem felejtem el, hogy te vagy itt közel, Jézus van mellettem!</a:t>
            </a:r>
            <a:b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olyan veszély, amit ne ismernél, Te vagy, ki örökké élsz!</a:t>
            </a:r>
          </a:p>
          <a:p>
            <a:r>
              <a:rPr lang="hu-HU" sz="30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000" b="0" i="0" dirty="0">
              <a:solidFill>
                <a:srgbClr val="3B3B3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372699" y="2590827"/>
            <a:ext cx="6572368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„Lábam előtt mécses a Te igéd, ösvényem  világossága”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(Zsoltárok 119,105)</a:t>
            </a: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12300" y="1566230"/>
            <a:ext cx="8516984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Egy Igével induljunk neki ennek a tanévnek! 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5381897" y="4689566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www.pixabay.hu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</a:t>
            </a:r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</a:rPr>
              <a:t>ingyenesen letölthetők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3393" y="115386"/>
            <a:ext cx="8697889" cy="1123132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együtt a 171. dicséretet a Református Énekeskönyvből!</a:t>
            </a:r>
          </a:p>
          <a:p>
            <a:pPr marL="0" indent="0">
              <a:buNone/>
            </a:pP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198765" y="2009363"/>
            <a:ext cx="5132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66539" y="1899022"/>
            <a:ext cx="45175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65075" y="2699242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21321" y="143713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Kattints a hangszóró ikonra az ének elindításához!</a:t>
            </a:r>
            <a:endParaRPr lang="hu-HU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Megáll az Istennek Igéje - zenés-ú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8642" y="1502051"/>
            <a:ext cx="1080704" cy="108070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765075" y="3198005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171. dicséret szövegét el is olvashatod!</a:t>
            </a:r>
          </a:p>
          <a:p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Megáll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az Istennek Igéje,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És nem állhat senki ellene,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A nagy Isten vagyon </a:t>
            </a:r>
            <a:r>
              <a:rPr lang="hu-HU" sz="2500" dirty="0" err="1">
                <a:latin typeface="Arial" panose="020B0604020202020204" pitchFamily="34" charset="0"/>
                <a:cs typeface="Arial" panose="020B0604020202020204" pitchFamily="34" charset="0"/>
              </a:rPr>
              <a:t>mivelünk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500" dirty="0" err="1">
                <a:latin typeface="Arial" panose="020B0604020202020204" pitchFamily="34" charset="0"/>
                <a:cs typeface="Arial" panose="020B0604020202020204" pitchFamily="34" charset="0"/>
              </a:rPr>
              <a:t>Szentlelke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 lakozik bennünk.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9470" y="2405185"/>
            <a:ext cx="2787497" cy="418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37683" y="297811"/>
            <a:ext cx="10825343" cy="11260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Beszélgessünk!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154" y="286787"/>
            <a:ext cx="1749704" cy="1725318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7683" y="2091138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Mesélj néhány szóban a kedvenc könyvedről!</a:t>
            </a:r>
          </a:p>
          <a:p>
            <a:pPr marL="0" indent="0">
              <a:buNone/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Miért szereted?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Oszd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meg a gondolataidat </a:t>
            </a: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egyik osztálytársaddal!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709" y="2091138"/>
            <a:ext cx="3074396" cy="460544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93" y="4399497"/>
            <a:ext cx="152413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2127" y="624110"/>
            <a:ext cx="9192486" cy="128089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tudsz a Bibliáról?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Beszéljétek meg a csoportban!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113" y="2675815"/>
            <a:ext cx="4834547" cy="298120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694" y="983134"/>
            <a:ext cx="1524132" cy="1469263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6766560" y="2811421"/>
            <a:ext cx="4232431" cy="3249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így kapott információkat írjátok fel a táblára, hogy mindenki jól láthassa!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694" y="5185894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4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8172" y="271413"/>
            <a:ext cx="9270864" cy="12808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 „Bibliai keresőverseny”-re hívlak!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7017" y="2037191"/>
            <a:ext cx="5199017" cy="47163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Keresd ki a Szentírásból a következő Igéket! </a:t>
            </a:r>
          </a:p>
          <a:p>
            <a:pPr>
              <a:lnSpc>
                <a:spcPct val="120000"/>
              </a:lnSpc>
            </a:pP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Mérd a keresés idejét! Írd le mennyi időt vesz igénybe az adott Igehelyek kikeresése!</a:t>
            </a:r>
          </a:p>
          <a:p>
            <a:pPr>
              <a:lnSpc>
                <a:spcPct val="120000"/>
              </a:lnSpc>
            </a:pP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Melyik </a:t>
            </a:r>
            <a:r>
              <a:rPr lang="hu-HU" sz="29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gehelyet</a:t>
            </a: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tudtad a leghamarabb megtalálni?</a:t>
            </a:r>
          </a:p>
          <a:p>
            <a:pPr>
              <a:lnSpc>
                <a:spcPct val="120000"/>
              </a:lnSpc>
            </a:pP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Timóteus 3,16 </a:t>
            </a:r>
          </a:p>
          <a:p>
            <a:pPr>
              <a:lnSpc>
                <a:spcPct val="120000"/>
              </a:lnSpc>
            </a:pP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János evangéliuma 3,16-17</a:t>
            </a:r>
          </a:p>
          <a:p>
            <a:pPr>
              <a:lnSpc>
                <a:spcPct val="120000"/>
              </a:lnSpc>
            </a:pP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Róm 15,1</a:t>
            </a:r>
            <a:endParaRPr lang="hu-H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2Péter 1,2</a:t>
            </a:r>
            <a:endParaRPr lang="hu-H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Mt 7,7</a:t>
            </a:r>
            <a:endParaRPr lang="hu-H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Zsolt 139,1-2</a:t>
            </a:r>
            <a:endParaRPr lang="hu-H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Ha nincs saját Bibliád, keress a </a:t>
            </a: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www.abibliamindenkie.hu</a:t>
            </a: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internetes oldalon.</a:t>
            </a:r>
            <a:endParaRPr lang="hu-HU" sz="2900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68434" y="161008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 önállóan dolgozol:</a:t>
            </a:r>
            <a:endParaRPr lang="hu-H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328262" y="1667859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 csoportban dolgoztok:</a:t>
            </a:r>
            <a:endParaRPr lang="hu-H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629641" y="2131327"/>
            <a:ext cx="4852610" cy="3483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Keressétek ki a Szentírásból az alábbi Igéket: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2Timóteus 3,16-17 </a:t>
            </a: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János evangéliuma </a:t>
            </a: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3,16</a:t>
            </a: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Róm 15,1</a:t>
            </a: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2Péter 1,2</a:t>
            </a: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7,7</a:t>
            </a: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Zsolt 139,1-2</a:t>
            </a:r>
            <a:endParaRPr lang="hu-HU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találja meg leghamarabb az Igéket?</a:t>
            </a: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6061167" y="5708469"/>
            <a:ext cx="5421084" cy="1052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láthatjátok az Igehelyeket is.  Hasonlítsátok össze az általatok talált szövegekkel. Az eltéréseket jegyezzétek fel!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0264" y="313510"/>
            <a:ext cx="11273246" cy="629629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„Uram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te megvizsgálsz és ismersz engem. 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Tudod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ha leülök vagy ha felállok, messziről is észreveszed szándékomat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Zsolt 139,1-2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„Mert 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 szerette Isten a világot, hogy egyszülött Fiát adta, hogy aki hisz őbenne, el ne vesszen, hanem örök élete legyen</a:t>
            </a: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János 3,16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Írás Istentől ihletett, és hasznos a tanításra, a feddésre, a megjobbításra, az igazságban való nevelésre; 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Isten embere tökéletes és minden jó cselekedetre felkészített legyen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2Tim 3,16-17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„Mi </a:t>
            </a:r>
            <a:r>
              <a:rPr lang="hu-H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erősek pedig tartozunk azzal, hogy az erőtlenek gyengeségeit hordozzuk, és ne a magunk kedvére éljünk</a:t>
            </a:r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hu-H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Róm 15,1</a:t>
            </a:r>
            <a:endParaRPr lang="hu-HU" sz="2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5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Kérjetek</a:t>
            </a:r>
            <a:r>
              <a:rPr lang="hu-HU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és adatik nektek, keressetek, és találtok, zörgessetek, és </a:t>
            </a:r>
            <a:r>
              <a:rPr lang="hu-HU" sz="25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megnyittatik</a:t>
            </a:r>
            <a:r>
              <a:rPr lang="hu-HU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nektek. 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kér, mind kap, aki keres, talál, és a zörgetőnek </a:t>
            </a:r>
            <a:r>
              <a:rPr lang="hu-HU" sz="25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megnyittatik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Mt 7,7</a:t>
            </a:r>
            <a:endParaRPr lang="hu-HU" sz="25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„Kegyelem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és békesség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adassék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nektek bőségesen Istennek és a mi Urunknak, Jézusnak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megismerésében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2Pét 1,2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sz="2600" dirty="0" smtClean="0"/>
          </a:p>
          <a:p>
            <a:pPr>
              <a:buFont typeface="Wingdings" panose="05000000000000000000" pitchFamily="2" charset="2"/>
              <a:buChar char="ü"/>
            </a:pPr>
            <a:endParaRPr lang="hu-HU" dirty="0" smtClean="0"/>
          </a:p>
          <a:p>
            <a:pPr>
              <a:buFont typeface="Wingdings" panose="05000000000000000000" pitchFamily="2" charset="2"/>
              <a:buChar char="ü"/>
            </a:pPr>
            <a:endParaRPr lang="hu-HU" dirty="0" smtClean="0"/>
          </a:p>
          <a:p>
            <a:pPr>
              <a:buFont typeface="Wingdings" panose="05000000000000000000" pitchFamily="2" charset="2"/>
              <a:buChar char="ü"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63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71" y="1766819"/>
            <a:ext cx="1749704" cy="172531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41104" y="493481"/>
            <a:ext cx="7822245" cy="116357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Újabb érdekes feladatra hívlak!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21577" y="1976845"/>
            <a:ext cx="8108269" cy="46653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Van kedvenc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bibliai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történeted?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Hol található meg a Bibliában?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Próbáld meg megkeresni és olvasd el!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 nem megy, akkor próbáld megkeresni az interneten.</a:t>
            </a: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találhatsz online segítséget ehhez a feladathoz!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Ezen az oldalon a kereső mezőbe írd be a választott történet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kulcsszavát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Amennyiben sikerrel jártál,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mutatsd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Hittanokatódnak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is!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660" y="5009856"/>
            <a:ext cx="1637211" cy="16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8903" y="415494"/>
            <a:ext cx="9715001" cy="53582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„biblia” ógörög eredetű szó, azt jelenti: „könyvek”.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Biblia 66 könyvből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áll, amelyek különböző korokban íródtak.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Biblián keresztül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szól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hozzánk.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Biblia könyvei két nagy egységet alkotnak: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Ószövetség 39, az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Újszövetség 27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könyvből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áll.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Biblia könyveit műfajuk szerint három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csoportba soroljuk: történeti, tanítói és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prófétai könyveket ismerünk.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4820194" y="5576534"/>
            <a:ext cx="6988628" cy="1281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következő dián egy könyvespolcon láthatod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! 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403" y="2074442"/>
            <a:ext cx="1546651" cy="15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7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8937" y="470970"/>
            <a:ext cx="5128255" cy="125332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jól ezt a képet!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192" y="225278"/>
            <a:ext cx="2182557" cy="215817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20" y="130629"/>
            <a:ext cx="3873451" cy="6505303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4558937" y="2521131"/>
            <a:ext cx="7171508" cy="12279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Azt láthatod itt, hogyan csoportosítjuk a bibliai könyveket!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4558937" y="4075611"/>
            <a:ext cx="3513909" cy="11737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Kék szín jelöli a könyvespolcon a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történeti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könyveket! </a:t>
            </a:r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8415612" y="4389119"/>
            <a:ext cx="3314833" cy="1267097"/>
          </a:xfrm>
          <a:prstGeom prst="ellipse">
            <a:avLst/>
          </a:prstGeom>
          <a:solidFill>
            <a:srgbClr val="23AA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Zölddel 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tanítói 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könyveket 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találod!</a:t>
            </a:r>
            <a:endParaRPr lang="hu-H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5695407" y="5538650"/>
            <a:ext cx="3500844" cy="1097281"/>
          </a:xfrm>
          <a:prstGeom prst="ellipse">
            <a:avLst/>
          </a:prstGeom>
          <a:solidFill>
            <a:srgbClr val="A68E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prófétai </a:t>
            </a:r>
            <a:r>
              <a:rPr lang="hu-H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könyveket pedig a lila szín mutatja! </a:t>
            </a:r>
            <a:endParaRPr lang="hu-H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731</Words>
  <Application>Microsoft Office PowerPoint</Application>
  <PresentationFormat>Szélesvásznú</PresentationFormat>
  <Paragraphs>127</Paragraphs>
  <Slides>17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7" baseType="lpstr">
      <vt:lpstr>Arial</vt:lpstr>
      <vt:lpstr>Arial</vt:lpstr>
      <vt:lpstr>Century Gothic</vt:lpstr>
      <vt:lpstr>Garamond</vt:lpstr>
      <vt:lpstr>Helvetica Neue</vt:lpstr>
      <vt:lpstr>Times New Roman</vt:lpstr>
      <vt:lpstr>Wingdings</vt:lpstr>
      <vt:lpstr>Wingdings 3</vt:lpstr>
      <vt:lpstr>7_Szálak</vt:lpstr>
      <vt:lpstr>Office-téma</vt:lpstr>
      <vt:lpstr>PowerPoint-bemutató</vt:lpstr>
      <vt:lpstr>PowerPoint-bemutató</vt:lpstr>
      <vt:lpstr>PowerPoint-bemutató</vt:lpstr>
      <vt:lpstr>Mit tudsz a Bibliáról? Beszéljétek meg a csoportban!</vt:lpstr>
      <vt:lpstr>Egy „Bibliai keresőverseny”-re hívlak!</vt:lpstr>
      <vt:lpstr>PowerPoint-bemutató</vt:lpstr>
      <vt:lpstr>Újabb érdekes feladatra hívlak! </vt:lpstr>
      <vt:lpstr>PowerPoint-bemutató</vt:lpstr>
      <vt:lpstr>Nézd meg jól ezt a képet! </vt:lpstr>
      <vt:lpstr>PowerPoint-bemutató</vt:lpstr>
      <vt:lpstr>Ezekben a helyzetekben segít a Biblia üzenete!</vt:lpstr>
      <vt:lpstr>PowerPoint-bemutató</vt:lpstr>
      <vt:lpstr>PowerPoint-bemutató</vt:lpstr>
      <vt:lpstr>Gondolkozz el a kérdéseken!  </vt:lpstr>
      <vt:lpstr>Hallgasd meg ezt a dalt!  Óh, Uram, a Te Igéd lámpás, utamon a fényforrás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Csőri-Czinkos Gergő</cp:lastModifiedBy>
  <cp:revision>578</cp:revision>
  <dcterms:created xsi:type="dcterms:W3CDTF">2020-03-16T06:58:02Z</dcterms:created>
  <dcterms:modified xsi:type="dcterms:W3CDTF">2020-09-28T12:27:56Z</dcterms:modified>
</cp:coreProperties>
</file>